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7" r:id="rId2"/>
    <p:sldId id="261" r:id="rId3"/>
    <p:sldId id="260" r:id="rId4"/>
    <p:sldId id="259" r:id="rId5"/>
    <p:sldId id="262" r:id="rId6"/>
    <p:sldId id="263" r:id="rId7"/>
    <p:sldId id="264" r:id="rId8"/>
    <p:sldId id="265" r:id="rId9"/>
    <p:sldId id="266"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2" d="100"/>
          <a:sy n="72" d="100"/>
        </p:scale>
        <p:origin x="-1104" y="-102"/>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4D0726A-A0A9-4F9E-B2B0-C2DCA08BD19A}" type="datetimeFigureOut">
              <a:rPr lang="en-US" smtClean="0"/>
              <a:pPr/>
              <a:t>10/21/2014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B12ED8-91A1-4AE8-86AF-C44A10DC39ED}" type="slidenum">
              <a:rPr lang="en-US" smtClean="0"/>
              <a:pPr/>
              <a:t>‹#›</a:t>
            </a:fld>
            <a:endParaRPr lang="en-US"/>
          </a:p>
        </p:txBody>
      </p:sp>
    </p:spTree>
    <p:extLst>
      <p:ext uri="{BB962C8B-B14F-4D97-AF65-F5344CB8AC3E}">
        <p14:creationId xmlns:p14="http://schemas.microsoft.com/office/powerpoint/2010/main" xmlns="" val="621130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4D0726A-A0A9-4F9E-B2B0-C2DCA08BD19A}" type="datetimeFigureOut">
              <a:rPr lang="en-US" smtClean="0"/>
              <a:pPr/>
              <a:t>10/21/2014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B12ED8-91A1-4AE8-86AF-C44A10DC39ED}" type="slidenum">
              <a:rPr lang="en-US" smtClean="0"/>
              <a:pPr/>
              <a:t>‹#›</a:t>
            </a:fld>
            <a:endParaRPr lang="en-US"/>
          </a:p>
        </p:txBody>
      </p:sp>
    </p:spTree>
    <p:extLst>
      <p:ext uri="{BB962C8B-B14F-4D97-AF65-F5344CB8AC3E}">
        <p14:creationId xmlns:p14="http://schemas.microsoft.com/office/powerpoint/2010/main" xmlns="" val="20331095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4D0726A-A0A9-4F9E-B2B0-C2DCA08BD19A}" type="datetimeFigureOut">
              <a:rPr lang="en-US" smtClean="0"/>
              <a:pPr/>
              <a:t>10/21/2014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B12ED8-91A1-4AE8-86AF-C44A10DC39ED}" type="slidenum">
              <a:rPr lang="en-US" smtClean="0"/>
              <a:pPr/>
              <a:t>‹#›</a:t>
            </a:fld>
            <a:endParaRPr lang="en-US"/>
          </a:p>
        </p:txBody>
      </p:sp>
    </p:spTree>
    <p:extLst>
      <p:ext uri="{BB962C8B-B14F-4D97-AF65-F5344CB8AC3E}">
        <p14:creationId xmlns:p14="http://schemas.microsoft.com/office/powerpoint/2010/main" xmlns="" val="28806638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4D0726A-A0A9-4F9E-B2B0-C2DCA08BD19A}" type="datetimeFigureOut">
              <a:rPr lang="en-US" smtClean="0"/>
              <a:pPr/>
              <a:t>10/21/2014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B12ED8-91A1-4AE8-86AF-C44A10DC39ED}" type="slidenum">
              <a:rPr lang="en-US" smtClean="0"/>
              <a:pPr/>
              <a:t>‹#›</a:t>
            </a:fld>
            <a:endParaRPr lang="en-US"/>
          </a:p>
        </p:txBody>
      </p:sp>
    </p:spTree>
    <p:extLst>
      <p:ext uri="{BB962C8B-B14F-4D97-AF65-F5344CB8AC3E}">
        <p14:creationId xmlns:p14="http://schemas.microsoft.com/office/powerpoint/2010/main" xmlns="" val="29176724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4D0726A-A0A9-4F9E-B2B0-C2DCA08BD19A}" type="datetimeFigureOut">
              <a:rPr lang="en-US" smtClean="0"/>
              <a:pPr/>
              <a:t>10/21/2014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B12ED8-91A1-4AE8-86AF-C44A10DC39ED}" type="slidenum">
              <a:rPr lang="en-US" smtClean="0"/>
              <a:pPr/>
              <a:t>‹#›</a:t>
            </a:fld>
            <a:endParaRPr lang="en-US"/>
          </a:p>
        </p:txBody>
      </p:sp>
    </p:spTree>
    <p:extLst>
      <p:ext uri="{BB962C8B-B14F-4D97-AF65-F5344CB8AC3E}">
        <p14:creationId xmlns:p14="http://schemas.microsoft.com/office/powerpoint/2010/main" xmlns="" val="22001252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4D0726A-A0A9-4F9E-B2B0-C2DCA08BD19A}" type="datetimeFigureOut">
              <a:rPr lang="en-US" smtClean="0"/>
              <a:pPr/>
              <a:t>10/21/2014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B12ED8-91A1-4AE8-86AF-C44A10DC39ED}" type="slidenum">
              <a:rPr lang="en-US" smtClean="0"/>
              <a:pPr/>
              <a:t>‹#›</a:t>
            </a:fld>
            <a:endParaRPr lang="en-US"/>
          </a:p>
        </p:txBody>
      </p:sp>
    </p:spTree>
    <p:extLst>
      <p:ext uri="{BB962C8B-B14F-4D97-AF65-F5344CB8AC3E}">
        <p14:creationId xmlns:p14="http://schemas.microsoft.com/office/powerpoint/2010/main" xmlns="" val="12322146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4D0726A-A0A9-4F9E-B2B0-C2DCA08BD19A}" type="datetimeFigureOut">
              <a:rPr lang="en-US" smtClean="0"/>
              <a:pPr/>
              <a:t>10/21/2014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AB12ED8-91A1-4AE8-86AF-C44A10DC39ED}" type="slidenum">
              <a:rPr lang="en-US" smtClean="0"/>
              <a:pPr/>
              <a:t>‹#›</a:t>
            </a:fld>
            <a:endParaRPr lang="en-US"/>
          </a:p>
        </p:txBody>
      </p:sp>
    </p:spTree>
    <p:extLst>
      <p:ext uri="{BB962C8B-B14F-4D97-AF65-F5344CB8AC3E}">
        <p14:creationId xmlns:p14="http://schemas.microsoft.com/office/powerpoint/2010/main" xmlns="" val="7994546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4D0726A-A0A9-4F9E-B2B0-C2DCA08BD19A}" type="datetimeFigureOut">
              <a:rPr lang="en-US" smtClean="0"/>
              <a:pPr/>
              <a:t>10/21/2014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B12ED8-91A1-4AE8-86AF-C44A10DC39ED}" type="slidenum">
              <a:rPr lang="en-US" smtClean="0"/>
              <a:pPr/>
              <a:t>‹#›</a:t>
            </a:fld>
            <a:endParaRPr lang="en-US"/>
          </a:p>
        </p:txBody>
      </p:sp>
    </p:spTree>
    <p:extLst>
      <p:ext uri="{BB962C8B-B14F-4D97-AF65-F5344CB8AC3E}">
        <p14:creationId xmlns:p14="http://schemas.microsoft.com/office/powerpoint/2010/main" xmlns="" val="34781588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D0726A-A0A9-4F9E-B2B0-C2DCA08BD19A}" type="datetimeFigureOut">
              <a:rPr lang="en-US" smtClean="0"/>
              <a:pPr/>
              <a:t>10/21/2014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AB12ED8-91A1-4AE8-86AF-C44A10DC39ED}" type="slidenum">
              <a:rPr lang="en-US" smtClean="0"/>
              <a:pPr/>
              <a:t>‹#›</a:t>
            </a:fld>
            <a:endParaRPr lang="en-US"/>
          </a:p>
        </p:txBody>
      </p:sp>
    </p:spTree>
    <p:extLst>
      <p:ext uri="{BB962C8B-B14F-4D97-AF65-F5344CB8AC3E}">
        <p14:creationId xmlns:p14="http://schemas.microsoft.com/office/powerpoint/2010/main" xmlns="" val="5764014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4D0726A-A0A9-4F9E-B2B0-C2DCA08BD19A}" type="datetimeFigureOut">
              <a:rPr lang="en-US" smtClean="0"/>
              <a:pPr/>
              <a:t>10/21/2014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B12ED8-91A1-4AE8-86AF-C44A10DC39ED}" type="slidenum">
              <a:rPr lang="en-US" smtClean="0"/>
              <a:pPr/>
              <a:t>‹#›</a:t>
            </a:fld>
            <a:endParaRPr lang="en-US"/>
          </a:p>
        </p:txBody>
      </p:sp>
    </p:spTree>
    <p:extLst>
      <p:ext uri="{BB962C8B-B14F-4D97-AF65-F5344CB8AC3E}">
        <p14:creationId xmlns:p14="http://schemas.microsoft.com/office/powerpoint/2010/main" xmlns="" val="20566268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4D0726A-A0A9-4F9E-B2B0-C2DCA08BD19A}" type="datetimeFigureOut">
              <a:rPr lang="en-US" smtClean="0"/>
              <a:pPr/>
              <a:t>10/21/2014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B12ED8-91A1-4AE8-86AF-C44A10DC39ED}" type="slidenum">
              <a:rPr lang="en-US" smtClean="0"/>
              <a:pPr/>
              <a:t>‹#›</a:t>
            </a:fld>
            <a:endParaRPr lang="en-US"/>
          </a:p>
        </p:txBody>
      </p:sp>
    </p:spTree>
    <p:extLst>
      <p:ext uri="{BB962C8B-B14F-4D97-AF65-F5344CB8AC3E}">
        <p14:creationId xmlns:p14="http://schemas.microsoft.com/office/powerpoint/2010/main" xmlns="" val="32397958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D0726A-A0A9-4F9E-B2B0-C2DCA08BD19A}" type="datetimeFigureOut">
              <a:rPr lang="en-US" smtClean="0"/>
              <a:pPr/>
              <a:t>10/21/2014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B12ED8-91A1-4AE8-86AF-C44A10DC39ED}" type="slidenum">
              <a:rPr lang="en-US" smtClean="0"/>
              <a:pPr/>
              <a:t>‹#›</a:t>
            </a:fld>
            <a:endParaRPr lang="en-US"/>
          </a:p>
        </p:txBody>
      </p:sp>
    </p:spTree>
    <p:extLst>
      <p:ext uri="{BB962C8B-B14F-4D97-AF65-F5344CB8AC3E}">
        <p14:creationId xmlns:p14="http://schemas.microsoft.com/office/powerpoint/2010/main" xmlns="" val="36289894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t="-57000" r="-6000" b="-16000"/>
          </a:stretch>
        </a:blipFill>
        <a:effectLst/>
      </p:bgPr>
    </p:bg>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4216" y="457200"/>
            <a:ext cx="8686800" cy="5170646"/>
          </a:xfrm>
          <a:prstGeom prst="rect">
            <a:avLst/>
          </a:prstGeom>
          <a:noFill/>
        </p:spPr>
        <p:txBody>
          <a:bodyPr wrap="square" rtlCol="0">
            <a:spAutoFit/>
          </a:bodyPr>
          <a:lstStyle/>
          <a:p>
            <a:pPr algn="ctr"/>
            <a:r>
              <a:rPr lang="sr-Latn-RS" sz="2400" b="1" i="1" dirty="0" smtClean="0">
                <a:solidFill>
                  <a:srgbClr val="FF0000"/>
                </a:solidFill>
              </a:rPr>
              <a:t>REGIONALNA PODRŠKA INKLUZIVNOM OBRAZOVANJU</a:t>
            </a:r>
          </a:p>
          <a:p>
            <a:endParaRPr lang="sr-Latn-RS" dirty="0" smtClean="0">
              <a:solidFill>
                <a:srgbClr val="FF0000"/>
              </a:solidFill>
            </a:endParaRPr>
          </a:p>
          <a:p>
            <a:endParaRPr lang="sr-Latn-RS" dirty="0" smtClean="0">
              <a:solidFill>
                <a:srgbClr val="FF0000"/>
              </a:solidFill>
            </a:endParaRPr>
          </a:p>
          <a:p>
            <a:r>
              <a:rPr lang="sr-Latn-RS" dirty="0" smtClean="0">
                <a:solidFill>
                  <a:srgbClr val="FF0000"/>
                </a:solidFill>
              </a:rPr>
              <a:t>Projekat </a:t>
            </a:r>
            <a:r>
              <a:rPr lang="sr-Latn-RS" dirty="0" smtClean="0">
                <a:solidFill>
                  <a:srgbClr val="FF0000"/>
                </a:solidFill>
              </a:rPr>
              <a:t>„Regionalna podrška inkluzivnom obrazovanju“, koga finansira Evropska komisija, a sprovodi Savjet Evrope, podržava 49 škola Zapadnog Balkana u nastojanju da se razviju inkluzivne kulture, politike i prakse. Cilj projekta je jačanje kapaciteta za implementaciju inkluzivnog obrazovanja u regionu putem mjera usmjerenih na podizanje svijesti, zajedničko učenje i izgradnju kapaciteta.</a:t>
            </a:r>
          </a:p>
          <a:p>
            <a:endParaRPr lang="sr-Latn-RS" dirty="0" smtClean="0">
              <a:solidFill>
                <a:srgbClr val="FF0000"/>
              </a:solidFill>
            </a:endParaRPr>
          </a:p>
          <a:p>
            <a:r>
              <a:rPr lang="sr-Latn-RS" dirty="0" smtClean="0">
                <a:solidFill>
                  <a:srgbClr val="FF0000"/>
                </a:solidFill>
              </a:rPr>
              <a:t>Sa ciljem da se izmjeri uticaj projekta u pilot školama, sprovedena je anketa i održane su fokus grupe.</a:t>
            </a:r>
          </a:p>
          <a:p>
            <a:endParaRPr lang="sr-Latn-RS" dirty="0" smtClean="0">
              <a:solidFill>
                <a:srgbClr val="FF0000"/>
              </a:solidFill>
            </a:endParaRPr>
          </a:p>
          <a:p>
            <a:r>
              <a:rPr lang="sr-Latn-RS" dirty="0" smtClean="0">
                <a:solidFill>
                  <a:srgbClr val="FF0000"/>
                </a:solidFill>
              </a:rPr>
              <a:t>Indeks inkluzije dobijen je iz ankete izvedene iz četiri oblasti, od kojih svaka predstavlja potencijalnu oblast gdje može doći do isključivanja/inkluzije:</a:t>
            </a:r>
          </a:p>
          <a:p>
            <a:pPr marL="342900" indent="-342900">
              <a:buFont typeface="+mj-lt"/>
              <a:buAutoNum type="alphaLcParenR"/>
            </a:pPr>
            <a:r>
              <a:rPr lang="sr-Latn-RS" dirty="0" smtClean="0">
                <a:solidFill>
                  <a:srgbClr val="FF0000"/>
                </a:solidFill>
              </a:rPr>
              <a:t>Inkluzivna praksa prilikom upisa u školu</a:t>
            </a:r>
          </a:p>
          <a:p>
            <a:pPr marL="342900" indent="-342900">
              <a:buFont typeface="+mj-lt"/>
              <a:buAutoNum type="alphaLcParenR"/>
            </a:pPr>
            <a:r>
              <a:rPr lang="sr-Latn-RS" dirty="0" smtClean="0">
                <a:solidFill>
                  <a:srgbClr val="FF0000"/>
                </a:solidFill>
              </a:rPr>
              <a:t>Inkluzija u školi</a:t>
            </a:r>
          </a:p>
          <a:p>
            <a:pPr marL="342900" indent="-342900">
              <a:buFont typeface="+mj-lt"/>
              <a:buAutoNum type="alphaLcParenR"/>
            </a:pPr>
            <a:r>
              <a:rPr lang="sr-Latn-RS" dirty="0" smtClean="0">
                <a:solidFill>
                  <a:srgbClr val="FF0000"/>
                </a:solidFill>
              </a:rPr>
              <a:t>Inkluzivna nastava i praksa</a:t>
            </a:r>
          </a:p>
          <a:p>
            <a:pPr marL="342900" indent="-342900">
              <a:buFont typeface="+mj-lt"/>
              <a:buAutoNum type="alphaLcParenR"/>
            </a:pPr>
            <a:r>
              <a:rPr lang="sr-Latn-RS" dirty="0" smtClean="0">
                <a:solidFill>
                  <a:srgbClr val="FF0000"/>
                </a:solidFill>
              </a:rPr>
              <a:t>Angažovanje zajednice</a:t>
            </a:r>
            <a:endParaRPr lang="en-US" dirty="0">
              <a:solidFill>
                <a:srgbClr val="FF0000"/>
              </a:solidFill>
            </a:endParaRPr>
          </a:p>
        </p:txBody>
      </p:sp>
    </p:spTree>
    <p:extLst>
      <p:ext uri="{BB962C8B-B14F-4D97-AF65-F5344CB8AC3E}">
        <p14:creationId xmlns:p14="http://schemas.microsoft.com/office/powerpoint/2010/main" xmlns="" val="20382951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533400"/>
            <a:ext cx="8686800" cy="5078313"/>
          </a:xfrm>
          <a:prstGeom prst="rect">
            <a:avLst/>
          </a:prstGeom>
          <a:noFill/>
        </p:spPr>
        <p:txBody>
          <a:bodyPr wrap="square" rtlCol="0">
            <a:spAutoFit/>
          </a:bodyPr>
          <a:lstStyle/>
          <a:p>
            <a:r>
              <a:rPr lang="sr-Latn-RS" dirty="0" smtClean="0">
                <a:solidFill>
                  <a:srgbClr val="FF0000"/>
                </a:solidFill>
              </a:rPr>
              <a:t>Pitanja za fokus grupe bile su grupisane oko tri ključne teme inkluzivnog obrazovanja prema indeksu inkluzije: inkluzivna kultura, inkluzivne politike i inkluzivne prakse.</a:t>
            </a:r>
          </a:p>
          <a:p>
            <a:endParaRPr lang="sr-Latn-RS" dirty="0" smtClean="0">
              <a:solidFill>
                <a:srgbClr val="FF0000"/>
              </a:solidFill>
            </a:endParaRPr>
          </a:p>
          <a:p>
            <a:r>
              <a:rPr lang="sr-Latn-RS" dirty="0" smtClean="0">
                <a:solidFill>
                  <a:srgbClr val="FF0000"/>
                </a:solidFill>
              </a:rPr>
              <a:t>Prema dosadašnjim pokazateljima, sledeći medjusobno povezani faktori mogu da ograniče kapacitet škole da obezbjedi inkluzivno obrazovanje:</a:t>
            </a:r>
          </a:p>
          <a:p>
            <a:pPr marL="285750" indent="-285750">
              <a:buFont typeface="Wingdings" pitchFamily="2" charset="2"/>
              <a:buChar char="Ø"/>
            </a:pPr>
            <a:r>
              <a:rPr lang="sr-Latn-RS" dirty="0">
                <a:solidFill>
                  <a:srgbClr val="FF0000"/>
                </a:solidFill>
              </a:rPr>
              <a:t> </a:t>
            </a:r>
            <a:r>
              <a:rPr lang="sr-Latn-RS" dirty="0" smtClean="0">
                <a:solidFill>
                  <a:srgbClr val="FF0000"/>
                </a:solidFill>
              </a:rPr>
              <a:t>Sporost u uvodjenju praksi gdje je učenik u centru obrazovnog procesa i nedovoljno razvijena svijest o promociji inkluzivnog obrazovanja</a:t>
            </a:r>
          </a:p>
          <a:p>
            <a:pPr marL="285750" indent="-285750">
              <a:buFont typeface="Wingdings" pitchFamily="2" charset="2"/>
              <a:buChar char="Ø"/>
            </a:pPr>
            <a:r>
              <a:rPr lang="sr-Latn-RS" dirty="0">
                <a:solidFill>
                  <a:srgbClr val="FF0000"/>
                </a:solidFill>
              </a:rPr>
              <a:t> </a:t>
            </a:r>
            <a:r>
              <a:rPr lang="sr-Latn-RS" dirty="0" smtClean="0">
                <a:solidFill>
                  <a:srgbClr val="FF0000"/>
                </a:solidFill>
              </a:rPr>
              <a:t>Nedovoljno razvijene politike koje pripremaju za inkluzivno obrazovanje. „Postojeće politike i prakse u regionu nisu dobro orijentisane prema osposobljavanju nastavnika za inkluzivno obrazovanje u širem smislu i ne obezbjedjuju da nastavnici doprinose onoliko koliko bi mogli socijalnoj inkluziji i socijalnoj koheziji.“</a:t>
            </a:r>
          </a:p>
          <a:p>
            <a:pPr marL="285750" indent="-285750">
              <a:buFont typeface="Wingdings" pitchFamily="2" charset="2"/>
              <a:buChar char="Ø"/>
            </a:pPr>
            <a:r>
              <a:rPr lang="sr-Latn-RS" dirty="0" smtClean="0">
                <a:solidFill>
                  <a:srgbClr val="FF0000"/>
                </a:solidFill>
              </a:rPr>
              <a:t>Naslijedje specijalnih obrazovnih sistema iz perioda prije 1990-ih sa posebnim profilima za obuku nastavnika, gdje se smatralo da samo nastavnici koji su se edukovali za „defektologiju“ mogu da rade sa djecom sa kognitivnim ili fizičkim nedostacima. Ovo dovodi do toga da se nastavnici u „regularnim“ školama ne osjećaju sigurno u vezi sa obrazovanjem djece sa posebnim potrebama.</a:t>
            </a:r>
          </a:p>
          <a:p>
            <a:pPr marL="285750" indent="-285750">
              <a:buFont typeface="Wingdings" pitchFamily="2" charset="2"/>
              <a:buChar char="Ø"/>
            </a:pPr>
            <a:r>
              <a:rPr lang="sr-Latn-RS" dirty="0">
                <a:solidFill>
                  <a:srgbClr val="FF0000"/>
                </a:solidFill>
              </a:rPr>
              <a:t> </a:t>
            </a:r>
            <a:r>
              <a:rPr lang="sr-Latn-RS" dirty="0" smtClean="0">
                <a:solidFill>
                  <a:srgbClr val="FF0000"/>
                </a:solidFill>
              </a:rPr>
              <a:t>Isključenost kao stav: bilo je slučajeva da nastavnici imaju vrlo negativan stav prema uključivanju učenika sa posebnim potrebama u redovnu nastavu.</a:t>
            </a:r>
            <a:endParaRPr lang="en-US" dirty="0">
              <a:solidFill>
                <a:srgbClr val="FF0000"/>
              </a:solidFill>
            </a:endParaRPr>
          </a:p>
        </p:txBody>
      </p:sp>
    </p:spTree>
    <p:extLst>
      <p:ext uri="{BB962C8B-B14F-4D97-AF65-F5344CB8AC3E}">
        <p14:creationId xmlns:p14="http://schemas.microsoft.com/office/powerpoint/2010/main" xmlns="" val="27642112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381000"/>
            <a:ext cx="8458200" cy="6186309"/>
          </a:xfrm>
          <a:prstGeom prst="rect">
            <a:avLst/>
          </a:prstGeom>
          <a:noFill/>
        </p:spPr>
        <p:txBody>
          <a:bodyPr wrap="square" rtlCol="0">
            <a:spAutoFit/>
          </a:bodyPr>
          <a:lstStyle/>
          <a:p>
            <a:r>
              <a:rPr lang="sr-Latn-RS" dirty="0" smtClean="0">
                <a:solidFill>
                  <a:srgbClr val="FF0000"/>
                </a:solidFill>
              </a:rPr>
              <a:t>Rezultati fokus grupa pokazuju da nastavnici mogu igrati ulogu u otudjenju ili marginalizaciji nekih grupa učenika. O neinkluzivnim praksama je izvješteno u velikom broju škola. Posebno su istaknute ove prakse:</a:t>
            </a:r>
          </a:p>
          <a:p>
            <a:pPr marL="285750" indent="-285750">
              <a:buFont typeface="Wingdings" pitchFamily="2" charset="2"/>
              <a:buChar char="Ø"/>
            </a:pPr>
            <a:r>
              <a:rPr lang="sr-Latn-RS" dirty="0" smtClean="0">
                <a:solidFill>
                  <a:srgbClr val="FF0000"/>
                </a:solidFill>
              </a:rPr>
              <a:t>Nastavnici su pristrasni i ne podržavaju sve učenike jednako ili prema njihovim potrebama. Nepotizam, predrasude, vjera ili političko opredjeljenje učenika igraju ulogu u tome koliko se (ne) pruža podrška učeniku.</a:t>
            </a:r>
          </a:p>
          <a:p>
            <a:pPr marL="285750" indent="-285750">
              <a:buFont typeface="Wingdings" pitchFamily="2" charset="2"/>
              <a:buChar char="Ø"/>
            </a:pPr>
            <a:r>
              <a:rPr lang="sr-Latn-RS" dirty="0" smtClean="0">
                <a:solidFill>
                  <a:srgbClr val="FF0000"/>
                </a:solidFill>
              </a:rPr>
              <a:t>Škola primjenjuje iste kriterijume za učenike sa smetnjama u razvoju u slučajevima kada je potreban individualizovan pristup, nedovoljno je prilagodjavanje programa i nestave.</a:t>
            </a:r>
          </a:p>
          <a:p>
            <a:pPr marL="285750" indent="-285750">
              <a:buFont typeface="Wingdings" pitchFamily="2" charset="2"/>
              <a:buChar char="Ø"/>
            </a:pPr>
            <a:r>
              <a:rPr lang="sr-Latn-RS" dirty="0" smtClean="0">
                <a:solidFill>
                  <a:srgbClr val="FF0000"/>
                </a:solidFill>
              </a:rPr>
              <a:t>Nedovoljno transparentnosti u ocjenjivanju.</a:t>
            </a:r>
          </a:p>
          <a:p>
            <a:pPr marL="285750" indent="-285750">
              <a:buFont typeface="Wingdings" pitchFamily="2" charset="2"/>
              <a:buChar char="Ø"/>
            </a:pPr>
            <a:r>
              <a:rPr lang="sr-Latn-RS" dirty="0" smtClean="0">
                <a:solidFill>
                  <a:srgbClr val="FF0000"/>
                </a:solidFill>
              </a:rPr>
              <a:t>Odvojeno školovanje učenika pripadnika manjina u „satelitskim“ školama koje se smatraju manje važnim/prestižnim, ili u „školama pod jednim krovom“ koje u stvari ne komuniciraju i ne saradjuju.</a:t>
            </a:r>
          </a:p>
          <a:p>
            <a:pPr marL="285750" indent="-285750">
              <a:buFont typeface="Wingdings" pitchFamily="2" charset="2"/>
              <a:buChar char="Ø"/>
            </a:pPr>
            <a:r>
              <a:rPr lang="sr-Latn-RS" dirty="0" smtClean="0">
                <a:solidFill>
                  <a:srgbClr val="FF0000"/>
                </a:solidFill>
              </a:rPr>
              <a:t>Učenici koji su pripadnici Romske populacije sjede odvojeno od druge djece u odjeljenju.</a:t>
            </a:r>
          </a:p>
          <a:p>
            <a:pPr marL="285750" indent="-285750">
              <a:buFont typeface="Wingdings" pitchFamily="2" charset="2"/>
              <a:buChar char="Ø"/>
            </a:pPr>
            <a:r>
              <a:rPr lang="sr-Latn-RS" dirty="0" smtClean="0">
                <a:solidFill>
                  <a:srgbClr val="FF0000"/>
                </a:solidFill>
              </a:rPr>
              <a:t>Nedostatak jakog stava po pitanju nasilja u školi, nedovoljno sigurnosnih mjera kako bi se škola učinila sigurnim mjestom za učenike.</a:t>
            </a:r>
          </a:p>
          <a:p>
            <a:pPr marL="285750" indent="-285750">
              <a:buFont typeface="Wingdings" pitchFamily="2" charset="2"/>
              <a:buChar char="Ø"/>
            </a:pPr>
            <a:r>
              <a:rPr lang="sr-Latn-RS" dirty="0" smtClean="0">
                <a:solidFill>
                  <a:srgbClr val="FF0000"/>
                </a:solidFill>
              </a:rPr>
              <a:t>Odluke se donose „sa vrha“, ne uzimajući u obzir mišljenje nastavnog osoblja, učenika i roditelja.</a:t>
            </a:r>
          </a:p>
          <a:p>
            <a:pPr marL="285750" indent="-285750">
              <a:buFont typeface="Wingdings" pitchFamily="2" charset="2"/>
              <a:buChar char="Ø"/>
            </a:pPr>
            <a:r>
              <a:rPr lang="sr-Latn-RS" dirty="0" smtClean="0">
                <a:solidFill>
                  <a:srgbClr val="FF0000"/>
                </a:solidFill>
              </a:rPr>
              <a:t>Nedovoljno mjera kojim bi se škola učinila pristupačnijom učenicima sa posebnim potrebama ili učenicima iz siromašnih porodica, nedovoljno praksi koje bi potvrdile otvorenost škole prema marginalizovanim grupama.</a:t>
            </a:r>
            <a:endParaRPr lang="en-US" dirty="0">
              <a:solidFill>
                <a:srgbClr val="FF0000"/>
              </a:solidFill>
            </a:endParaRPr>
          </a:p>
        </p:txBody>
      </p:sp>
    </p:spTree>
    <p:extLst>
      <p:ext uri="{BB962C8B-B14F-4D97-AF65-F5344CB8AC3E}">
        <p14:creationId xmlns:p14="http://schemas.microsoft.com/office/powerpoint/2010/main" xmlns="" val="38690045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609600"/>
            <a:ext cx="8534400" cy="6463308"/>
          </a:xfrm>
          <a:prstGeom prst="rect">
            <a:avLst/>
          </a:prstGeom>
          <a:noFill/>
        </p:spPr>
        <p:txBody>
          <a:bodyPr wrap="square" rtlCol="0">
            <a:spAutoFit/>
          </a:bodyPr>
          <a:lstStyle/>
          <a:p>
            <a:r>
              <a:rPr lang="sr-Latn-RS" b="1" i="1" dirty="0" smtClean="0">
                <a:solidFill>
                  <a:srgbClr val="FF0000"/>
                </a:solidFill>
              </a:rPr>
              <a:t>Opadajućainkluzivnost obrazovnih sistema</a:t>
            </a:r>
          </a:p>
          <a:p>
            <a:endParaRPr lang="sr-Latn-RS" b="1" i="1" dirty="0">
              <a:solidFill>
                <a:srgbClr val="FF0000"/>
              </a:solidFill>
            </a:endParaRPr>
          </a:p>
          <a:p>
            <a:r>
              <a:rPr lang="sr-Latn-RS" dirty="0" smtClean="0">
                <a:solidFill>
                  <a:srgbClr val="FF0000"/>
                </a:solidFill>
              </a:rPr>
              <a:t>Kada je u pitanju indeks inkluzije, sve vrste škola u prosjeku su imale rezultat iznad polovine skale u svim oblastima koje su uzete u obzir.</a:t>
            </a:r>
          </a:p>
          <a:p>
            <a:r>
              <a:rPr lang="sr-Latn-RS" dirty="0" smtClean="0">
                <a:solidFill>
                  <a:srgbClr val="FF0000"/>
                </a:solidFill>
              </a:rPr>
              <a:t>Medjutim, osnovne škole su imale bolje rezultate u odnosu na stručne škole i gimnazije, a gimnazije su imale najniži rezultat u dvije oblasti: inkluzivne prakse prilikom upisivanja u školu i inkluzije u samoj školi.</a:t>
            </a:r>
          </a:p>
          <a:p>
            <a:endParaRPr lang="sr-Latn-RS" dirty="0" smtClean="0">
              <a:solidFill>
                <a:srgbClr val="FF0000"/>
              </a:solidFill>
            </a:endParaRPr>
          </a:p>
          <a:p>
            <a:r>
              <a:rPr lang="sr-Latn-RS" dirty="0" smtClean="0">
                <a:solidFill>
                  <a:srgbClr val="FF0000"/>
                </a:solidFill>
              </a:rPr>
              <a:t>Dok nizak rezultat gimnazija kod inkluzivnih praksi prilikom upisa u školu nije iznenadjujući pošto se upisivanje vrši putem akademskog odabiranja, inkluzija u okviru same škole predstavlja prisustvo (ili odsustvo) inkluzivne kulture, politika i praksi u okviru škole i ne bi trebalo da zavisi od vrste škole. Takodje, stručne škole imaju mnogo niži rezultat u ovoj oblasti od osnovnih škola.</a:t>
            </a:r>
          </a:p>
          <a:p>
            <a:endParaRPr lang="sr-Latn-RS" dirty="0" smtClean="0">
              <a:solidFill>
                <a:srgbClr val="FF0000"/>
              </a:solidFill>
            </a:endParaRPr>
          </a:p>
          <a:p>
            <a:r>
              <a:rPr lang="sr-Latn-RS" dirty="0" smtClean="0">
                <a:solidFill>
                  <a:srgbClr val="FF0000"/>
                </a:solidFill>
              </a:rPr>
              <a:t>Na osnovu ovih saznanja, iz ankete se vidi da se kod obrazovnih sistema u regionu smanjuje inkluzivnost kako učenici napreduju kroz sistem ... Osnovne škole imaju inkluzivniju atmosferu od srednjih škola. Dalje, i osnovne i stručne škole imaju inkluzivnije nastavne prakse od gimnazija. Treće, otprilike jedna trećina gimnazija i jedna petina stručnih škola nemaju ni inkluzivnu atmosferu u školi niti inkluzivne nastavne prakse i politike.</a:t>
            </a:r>
          </a:p>
          <a:p>
            <a:endParaRPr lang="sr-Latn-RS" dirty="0" smtClean="0"/>
          </a:p>
          <a:p>
            <a:endParaRPr lang="sr-Latn-RS" dirty="0"/>
          </a:p>
          <a:p>
            <a:endParaRPr lang="en-US" dirty="0"/>
          </a:p>
        </p:txBody>
      </p:sp>
    </p:spTree>
    <p:extLst>
      <p:ext uri="{BB962C8B-B14F-4D97-AF65-F5344CB8AC3E}">
        <p14:creationId xmlns:p14="http://schemas.microsoft.com/office/powerpoint/2010/main" xmlns="" val="15246383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533400"/>
            <a:ext cx="8534400" cy="5632311"/>
          </a:xfrm>
          <a:prstGeom prst="rect">
            <a:avLst/>
          </a:prstGeom>
          <a:noFill/>
        </p:spPr>
        <p:txBody>
          <a:bodyPr wrap="square" rtlCol="0">
            <a:spAutoFit/>
          </a:bodyPr>
          <a:lstStyle/>
          <a:p>
            <a:r>
              <a:rPr lang="sr-Latn-RS" b="1" i="1" dirty="0" smtClean="0">
                <a:solidFill>
                  <a:srgbClr val="FF0000"/>
                </a:solidFill>
              </a:rPr>
              <a:t>Preporuke po vrsti </a:t>
            </a:r>
            <a:r>
              <a:rPr lang="sr-Latn-RS" b="1" i="1" dirty="0" smtClean="0">
                <a:solidFill>
                  <a:srgbClr val="FF0000"/>
                </a:solidFill>
              </a:rPr>
              <a:t>škola</a:t>
            </a:r>
          </a:p>
          <a:p>
            <a:endParaRPr lang="sr-Latn-RS" b="1" i="1" dirty="0" smtClean="0">
              <a:solidFill>
                <a:srgbClr val="FF0000"/>
              </a:solidFill>
            </a:endParaRPr>
          </a:p>
          <a:p>
            <a:r>
              <a:rPr lang="sr-Latn-RS" b="1" i="1" dirty="0" smtClean="0">
                <a:solidFill>
                  <a:srgbClr val="FF0000"/>
                </a:solidFill>
              </a:rPr>
              <a:t>Gimnazija</a:t>
            </a:r>
          </a:p>
          <a:p>
            <a:endParaRPr lang="sr-Latn-RS" b="1" i="1" dirty="0" smtClean="0">
              <a:solidFill>
                <a:srgbClr val="FF0000"/>
              </a:solidFill>
            </a:endParaRPr>
          </a:p>
          <a:p>
            <a:pPr marL="285750" indent="-285750">
              <a:buFont typeface="Wingdings" pitchFamily="2" charset="2"/>
              <a:buChar char="Ø"/>
            </a:pPr>
            <a:r>
              <a:rPr lang="sr-Latn-RS" dirty="0" smtClean="0">
                <a:solidFill>
                  <a:srgbClr val="FF0000"/>
                </a:solidFill>
              </a:rPr>
              <a:t>Isključivanje ili nedovoljno inkluzivne prakse i kultura gimnazija izazivaju zabrinutost u vezi sa spremnošću i kapacitetima nastavnog osoblja u ovim školama da promovišu inkluziju. Rezultat ankete i fokus grupa ukazuju na kulturu isključivosti (odluke sa vrha, ne uzimanje u obzir teškoća koje imaju pojedini učenici, netransparentnost) i nedovoljno podrške učenicima koji imaju problema u savladavanju gradiva. Takodje, na fokus grupama u razgovoru sa roditeljima pomenut je i drugačiji tretman učenika u zavisnosti od političkih i rodbinskih veza.</a:t>
            </a:r>
          </a:p>
          <a:p>
            <a:pPr marL="285750" indent="-285750">
              <a:buFont typeface="Wingdings" pitchFamily="2" charset="2"/>
              <a:buChar char="Ø"/>
            </a:pPr>
            <a:r>
              <a:rPr lang="sr-Latn-RS" dirty="0" smtClean="0">
                <a:solidFill>
                  <a:srgbClr val="FF0000"/>
                </a:solidFill>
              </a:rPr>
              <a:t>Gimnazije treba da izgrade odnose sa zajednicom kojoj služe, kako užom zajednicom (roditelji i učenici), tako i širom zajednicom. Ovo trena da obuhvati izgradjivanje partnerskih odnosa sa roditeljima bez obzira na njihov društveni položaj, političku pripadnost ili porijeklo. Svi roditelji treba da budu jednako važni.</a:t>
            </a:r>
          </a:p>
          <a:p>
            <a:pPr marL="285750" indent="-285750">
              <a:buFont typeface="Wingdings" pitchFamily="2" charset="2"/>
              <a:buChar char="Ø"/>
            </a:pPr>
            <a:r>
              <a:rPr lang="sr-Latn-RS" dirty="0" smtClean="0">
                <a:solidFill>
                  <a:srgbClr val="FF0000"/>
                </a:solidFill>
              </a:rPr>
              <a:t>Takodje, treba razviti inkluzivne politike u gimnazijama – npr. Politike i postupke za pružanje podrške učenicima kod kojih dolazi do problema u </a:t>
            </a:r>
            <a:r>
              <a:rPr lang="sr-Latn-RS" dirty="0" smtClean="0">
                <a:solidFill>
                  <a:srgbClr val="FF0000"/>
                </a:solidFill>
              </a:rPr>
              <a:t>savladavanju</a:t>
            </a:r>
            <a:r>
              <a:rPr lang="en-US" dirty="0" smtClean="0">
                <a:solidFill>
                  <a:srgbClr val="FF0000"/>
                </a:solidFill>
              </a:rPr>
              <a:t> </a:t>
            </a:r>
            <a:r>
              <a:rPr lang="en-US" dirty="0" err="1" smtClean="0">
                <a:solidFill>
                  <a:srgbClr val="FF0000"/>
                </a:solidFill>
              </a:rPr>
              <a:t>gradiva</a:t>
            </a:r>
            <a:r>
              <a:rPr lang="en-US" dirty="0" smtClean="0">
                <a:solidFill>
                  <a:srgbClr val="FF0000"/>
                </a:solidFill>
              </a:rPr>
              <a:t> </a:t>
            </a:r>
            <a:r>
              <a:rPr lang="en-US" dirty="0" err="1" smtClean="0">
                <a:solidFill>
                  <a:srgbClr val="FF0000"/>
                </a:solidFill>
              </a:rPr>
              <a:t>usled</a:t>
            </a:r>
            <a:r>
              <a:rPr lang="en-US" dirty="0" smtClean="0">
                <a:solidFill>
                  <a:srgbClr val="FF0000"/>
                </a:solidFill>
              </a:rPr>
              <a:t> </a:t>
            </a:r>
            <a:r>
              <a:rPr lang="en-US" dirty="0" err="1" smtClean="0">
                <a:solidFill>
                  <a:srgbClr val="FF0000"/>
                </a:solidFill>
              </a:rPr>
              <a:t>stresa</a:t>
            </a:r>
            <a:r>
              <a:rPr lang="en-US" dirty="0" smtClean="0">
                <a:solidFill>
                  <a:srgbClr val="FF0000"/>
                </a:solidFill>
              </a:rPr>
              <a:t> </a:t>
            </a:r>
            <a:r>
              <a:rPr lang="sr-Latn-RS" dirty="0" smtClean="0">
                <a:solidFill>
                  <a:srgbClr val="FF0000"/>
                </a:solidFill>
              </a:rPr>
              <a:t>zbog veoma kompetitivne sredine ili usled spoljašnjih faktora.</a:t>
            </a:r>
          </a:p>
          <a:p>
            <a:pPr marL="285750" indent="-285750">
              <a:buFont typeface="Wingdings" pitchFamily="2" charset="2"/>
              <a:buChar char="Ø"/>
            </a:pPr>
            <a:r>
              <a:rPr lang="sr-Latn-RS" dirty="0" smtClean="0">
                <a:solidFill>
                  <a:srgbClr val="FF0000"/>
                </a:solidFill>
              </a:rPr>
              <a:t>Neophodno je pužiti posebnu podršku učenicima koji dolaze iz neprivilegovanih grupa u društvu</a:t>
            </a:r>
            <a:r>
              <a:rPr lang="sr-Latn-RS" dirty="0" smtClean="0">
                <a:solidFill>
                  <a:srgbClr val="FF0000"/>
                </a:solidFill>
              </a:rPr>
              <a:t>  </a:t>
            </a:r>
            <a:endParaRPr lang="sr-Latn-RS" dirty="0" smtClean="0">
              <a:solidFill>
                <a:srgbClr val="FF0000"/>
              </a:solidFill>
            </a:endParaRPr>
          </a:p>
        </p:txBody>
      </p:sp>
    </p:spTree>
    <p:extLst>
      <p:ext uri="{BB962C8B-B14F-4D97-AF65-F5344CB8AC3E}">
        <p14:creationId xmlns:p14="http://schemas.microsoft.com/office/powerpoint/2010/main" xmlns="" val="13067447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838200"/>
            <a:ext cx="8686800" cy="3693319"/>
          </a:xfrm>
          <a:prstGeom prst="rect">
            <a:avLst/>
          </a:prstGeom>
          <a:noFill/>
        </p:spPr>
        <p:txBody>
          <a:bodyPr wrap="square" rtlCol="0">
            <a:spAutoFit/>
          </a:bodyPr>
          <a:lstStyle/>
          <a:p>
            <a:r>
              <a:rPr lang="sr-Latn-RS" b="1" i="1" dirty="0" smtClean="0">
                <a:solidFill>
                  <a:srgbClr val="FF0000"/>
                </a:solidFill>
              </a:rPr>
              <a:t>Preporuke za razvijanje inkluzivnih politika škole</a:t>
            </a:r>
          </a:p>
          <a:p>
            <a:endParaRPr lang="sr-Latn-RS" b="1" i="1" dirty="0" smtClean="0">
              <a:solidFill>
                <a:srgbClr val="FF0000"/>
              </a:solidFill>
            </a:endParaRPr>
          </a:p>
          <a:p>
            <a:pPr>
              <a:buFont typeface="Wingdings" pitchFamily="2" charset="2"/>
              <a:buChar char="Ø"/>
            </a:pPr>
            <a:r>
              <a:rPr lang="sr-Latn-RS" dirty="0" smtClean="0">
                <a:solidFill>
                  <a:srgbClr val="FF0000"/>
                </a:solidFill>
              </a:rPr>
              <a:t> Pri izradi planova škole, treba predvidjeti dovoljno vremena, prostora i izgradnje kapaciteta za razvoj školske imkluzivne politike. Razvoj inkluzivnih politika škole treba da pomogne svima u školskoj zajednici da razumiju šta je inkluzija i kojim mjerama će je škola postići.</a:t>
            </a:r>
          </a:p>
          <a:p>
            <a:pPr>
              <a:buFont typeface="Wingdings" pitchFamily="2" charset="2"/>
              <a:buChar char="Ø"/>
            </a:pPr>
            <a:r>
              <a:rPr lang="sr-Latn-RS" dirty="0" smtClean="0">
                <a:solidFill>
                  <a:srgbClr val="FF0000"/>
                </a:solidFill>
              </a:rPr>
              <a:t> </a:t>
            </a:r>
            <a:r>
              <a:rPr lang="sr-Latn-RS" dirty="0" smtClean="0">
                <a:solidFill>
                  <a:srgbClr val="FF0000"/>
                </a:solidFill>
              </a:rPr>
              <a:t>Važno je da škola radi na jačanju kapaciteta (obuke, konsultacije) za razvijanje politika – praktičnim korak po korak i “kako da” primjerima kako izgleda dobra pisana školska politika (npr. o nasilju u školi). Gdje je moguće, primjere dobre pisane politike treba uzimati iz regiona.</a:t>
            </a:r>
          </a:p>
          <a:p>
            <a:pPr>
              <a:buFont typeface="Wingdings" pitchFamily="2" charset="2"/>
              <a:buChar char="Ø"/>
            </a:pPr>
            <a:r>
              <a:rPr lang="sr-Latn-RS" dirty="0" smtClean="0">
                <a:solidFill>
                  <a:srgbClr val="FF0000"/>
                </a:solidFill>
              </a:rPr>
              <a:t> </a:t>
            </a:r>
            <a:r>
              <a:rPr lang="sr-Latn-RS" dirty="0" smtClean="0">
                <a:solidFill>
                  <a:srgbClr val="FF0000"/>
                </a:solidFill>
              </a:rPr>
              <a:t>Neophodno je da proces kreiranja politika bude inkluzivan i da uključi predstavnike školskog odbora, uprave škole, nastavnika, roditelja i učenika.</a:t>
            </a:r>
          </a:p>
          <a:p>
            <a:endParaRPr lang="sr-Latn-RS"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990600"/>
            <a:ext cx="8686800" cy="2862322"/>
          </a:xfrm>
          <a:prstGeom prst="rect">
            <a:avLst/>
          </a:prstGeom>
          <a:noFill/>
        </p:spPr>
        <p:txBody>
          <a:bodyPr wrap="square" rtlCol="0">
            <a:spAutoFit/>
          </a:bodyPr>
          <a:lstStyle/>
          <a:p>
            <a:r>
              <a:rPr lang="sr-Latn-RS" b="1" i="1" dirty="0" smtClean="0">
                <a:solidFill>
                  <a:srgbClr val="FF0000"/>
                </a:solidFill>
              </a:rPr>
              <a:t>Kako razviti i promovisati inkluzivne školske prakse</a:t>
            </a:r>
          </a:p>
          <a:p>
            <a:endParaRPr lang="sr-Latn-RS" b="1" i="1" dirty="0" smtClean="0">
              <a:solidFill>
                <a:srgbClr val="FF0000"/>
              </a:solidFill>
            </a:endParaRPr>
          </a:p>
          <a:p>
            <a:pPr>
              <a:buFont typeface="Wingdings" pitchFamily="2" charset="2"/>
              <a:buChar char="Ø"/>
            </a:pPr>
            <a:r>
              <a:rPr lang="sr-Latn-RS" dirty="0" smtClean="0">
                <a:solidFill>
                  <a:srgbClr val="FF0000"/>
                </a:solidFill>
              </a:rPr>
              <a:t> Jedna od najbitnijih stvari je donošenje mjera za sprečavanje nasilnog ponašanja i kreiranje politika koje su efikasne za zaustavljanje nasilja i diskriminacije.</a:t>
            </a:r>
          </a:p>
          <a:p>
            <a:pPr>
              <a:buFont typeface="Wingdings" pitchFamily="2" charset="2"/>
              <a:buChar char="Ø"/>
            </a:pPr>
            <a:r>
              <a:rPr lang="sr-Latn-RS" dirty="0" smtClean="0">
                <a:solidFill>
                  <a:srgbClr val="FF0000"/>
                </a:solidFill>
              </a:rPr>
              <a:t> </a:t>
            </a:r>
            <a:r>
              <a:rPr lang="sr-Latn-RS" dirty="0" smtClean="0">
                <a:solidFill>
                  <a:srgbClr val="FF0000"/>
                </a:solidFill>
              </a:rPr>
              <a:t>Opšte razumjevanje toga koje prakse su inkluzivne (i treba ih podržati) a koje su isključive (i treba ih izbjegavati) treba da dijele sve grupe u školskoj zajednici – nastavnici, učenici, roditelji i uprava.</a:t>
            </a:r>
          </a:p>
          <a:p>
            <a:pPr>
              <a:buFont typeface="Wingdings" pitchFamily="2" charset="2"/>
              <a:buChar char="Ø"/>
            </a:pPr>
            <a:r>
              <a:rPr lang="sr-Latn-RS" dirty="0" smtClean="0">
                <a:solidFill>
                  <a:srgbClr val="FF0000"/>
                </a:solidFill>
              </a:rPr>
              <a:t> </a:t>
            </a:r>
            <a:r>
              <a:rPr lang="sr-Latn-RS" dirty="0" smtClean="0">
                <a:solidFill>
                  <a:srgbClr val="FF0000"/>
                </a:solidFill>
              </a:rPr>
              <a:t>Obuka i izgradnja kapaciteta koje su škole dobile u toku projekta treba da stave poseban akcenat na etiku nastavnika i jedan od planiranih ishoda izgradnje kapaciteta nastavnog osoblja treba da bude izrada kodeksa ponašanja nastavnika.</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685800"/>
            <a:ext cx="8001000" cy="4247317"/>
          </a:xfrm>
          <a:prstGeom prst="rect">
            <a:avLst/>
          </a:prstGeom>
          <a:noFill/>
        </p:spPr>
        <p:txBody>
          <a:bodyPr wrap="square" rtlCol="0">
            <a:spAutoFit/>
          </a:bodyPr>
          <a:lstStyle/>
          <a:p>
            <a:r>
              <a:rPr lang="sr-Latn-RS" b="1" i="1" dirty="0" smtClean="0"/>
              <a:t> </a:t>
            </a:r>
            <a:r>
              <a:rPr lang="sr-Latn-RS" b="1" i="1" dirty="0" smtClean="0">
                <a:solidFill>
                  <a:srgbClr val="FF0000"/>
                </a:solidFill>
              </a:rPr>
              <a:t>O projektima škola</a:t>
            </a:r>
          </a:p>
          <a:p>
            <a:endParaRPr lang="sr-Latn-RS" b="1" i="1" dirty="0" smtClean="0">
              <a:solidFill>
                <a:srgbClr val="FF0000"/>
              </a:solidFill>
            </a:endParaRPr>
          </a:p>
          <a:p>
            <a:r>
              <a:rPr lang="sr-Latn-RS" dirty="0" smtClean="0">
                <a:solidFill>
                  <a:srgbClr val="FF0000"/>
                </a:solidFill>
              </a:rPr>
              <a:t>Najčešće su u projektima zastupljeni:</a:t>
            </a:r>
          </a:p>
          <a:p>
            <a:endParaRPr lang="sr-Latn-RS" dirty="0" smtClean="0">
              <a:solidFill>
                <a:srgbClr val="FF0000"/>
              </a:solidFill>
            </a:endParaRPr>
          </a:p>
          <a:p>
            <a:pPr>
              <a:buFont typeface="Wingdings" pitchFamily="2" charset="2"/>
              <a:buChar char="Ø"/>
            </a:pPr>
            <a:r>
              <a:rPr lang="sr-Latn-RS" dirty="0" smtClean="0">
                <a:solidFill>
                  <a:srgbClr val="FF0000"/>
                </a:solidFill>
              </a:rPr>
              <a:t> </a:t>
            </a:r>
            <a:r>
              <a:rPr lang="sr-Latn-RS" dirty="0" smtClean="0">
                <a:solidFill>
                  <a:srgbClr val="FF0000"/>
                </a:solidFill>
              </a:rPr>
              <a:t>Obuka školskog osoblja da bi se poboljšale inkluzivne vrijednosti i pristupi </a:t>
            </a:r>
          </a:p>
          <a:p>
            <a:pPr>
              <a:buFont typeface="Wingdings" pitchFamily="2" charset="2"/>
              <a:buChar char="Ø"/>
            </a:pPr>
            <a:r>
              <a:rPr lang="sr-Latn-RS" dirty="0" smtClean="0">
                <a:solidFill>
                  <a:srgbClr val="FF0000"/>
                </a:solidFill>
              </a:rPr>
              <a:t> </a:t>
            </a:r>
            <a:r>
              <a:rPr lang="sr-Latn-RS" dirty="0" smtClean="0">
                <a:solidFill>
                  <a:srgbClr val="FF0000"/>
                </a:solidFill>
              </a:rPr>
              <a:t>Stvaranje partnerskih odnosa sa roditeljima (uključujući i obuku roditelja)</a:t>
            </a:r>
          </a:p>
          <a:p>
            <a:pPr>
              <a:buFont typeface="Wingdings" pitchFamily="2" charset="2"/>
              <a:buChar char="Ø"/>
            </a:pPr>
            <a:r>
              <a:rPr lang="sr-Latn-RS" dirty="0" smtClean="0">
                <a:solidFill>
                  <a:srgbClr val="FF0000"/>
                </a:solidFill>
              </a:rPr>
              <a:t> </a:t>
            </a:r>
            <a:r>
              <a:rPr lang="sr-Latn-RS" dirty="0" smtClean="0">
                <a:solidFill>
                  <a:srgbClr val="FF0000"/>
                </a:solidFill>
              </a:rPr>
              <a:t>Podizanje svijesti</a:t>
            </a:r>
          </a:p>
          <a:p>
            <a:pPr>
              <a:buFont typeface="Wingdings" pitchFamily="2" charset="2"/>
              <a:buChar char="Ø"/>
            </a:pPr>
            <a:endParaRPr lang="sr-Latn-RS" dirty="0" smtClean="0">
              <a:solidFill>
                <a:srgbClr val="FF0000"/>
              </a:solidFill>
            </a:endParaRPr>
          </a:p>
          <a:p>
            <a:r>
              <a:rPr lang="sr-Latn-RS" dirty="0" smtClean="0">
                <a:solidFill>
                  <a:srgbClr val="FF0000"/>
                </a:solidFill>
              </a:rPr>
              <a:t>Vrste obuke koje su predložene preporukama za projekte, ali nisu obuhvaćene projektima škola:</a:t>
            </a:r>
          </a:p>
          <a:p>
            <a:endParaRPr lang="sr-Latn-RS" dirty="0" smtClean="0">
              <a:solidFill>
                <a:srgbClr val="FF0000"/>
              </a:solidFill>
            </a:endParaRPr>
          </a:p>
          <a:p>
            <a:pPr>
              <a:buFont typeface="Wingdings" pitchFamily="2" charset="2"/>
              <a:buChar char="Ø"/>
            </a:pPr>
            <a:r>
              <a:rPr lang="sr-Latn-RS" dirty="0" smtClean="0">
                <a:solidFill>
                  <a:srgbClr val="FF0000"/>
                </a:solidFill>
              </a:rPr>
              <a:t> Kreiranje školske inkluzivne politike</a:t>
            </a:r>
          </a:p>
          <a:p>
            <a:pPr>
              <a:buFont typeface="Wingdings" pitchFamily="2" charset="2"/>
              <a:buChar char="Ø"/>
            </a:pPr>
            <a:r>
              <a:rPr lang="sr-Latn-RS" dirty="0" smtClean="0">
                <a:solidFill>
                  <a:srgbClr val="FF0000"/>
                </a:solidFill>
              </a:rPr>
              <a:t> </a:t>
            </a:r>
            <a:r>
              <a:rPr lang="sr-Latn-RS" dirty="0" smtClean="0">
                <a:solidFill>
                  <a:srgbClr val="FF0000"/>
                </a:solidFill>
              </a:rPr>
              <a:t>Mjere usmjerene na uključivanje roditelja djece pripadnika manjina i iz neprivilegovanih grupa </a:t>
            </a:r>
          </a:p>
          <a:p>
            <a:pPr>
              <a:buFont typeface="Wingdings" pitchFamily="2" charset="2"/>
              <a:buChar char="Ø"/>
            </a:pPr>
            <a:r>
              <a:rPr lang="sr-Latn-RS" dirty="0" smtClean="0">
                <a:solidFill>
                  <a:srgbClr val="FF0000"/>
                </a:solidFill>
              </a:rPr>
              <a:t> </a:t>
            </a:r>
            <a:r>
              <a:rPr lang="sr-Latn-RS" dirty="0" smtClean="0">
                <a:solidFill>
                  <a:srgbClr val="FF0000"/>
                </a:solidFill>
              </a:rPr>
              <a:t>Podrška učenicima koji se suočavaju sa socio-ekonomskim rizicima</a:t>
            </a:r>
            <a:endParaRPr lang="en-US" dirty="0">
              <a:solidFill>
                <a:srgbClr val="FF0000"/>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110</TotalTime>
  <Words>1249</Words>
  <Application>Microsoft Office PowerPoint</Application>
  <PresentationFormat>On-screen Show (4:3)</PresentationFormat>
  <Paragraphs>68</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Slide 1</vt:lpstr>
      <vt:lpstr>Slide 2</vt:lpstr>
      <vt:lpstr>Slide 3</vt:lpstr>
      <vt:lpstr>Slide 4</vt:lpstr>
      <vt:lpstr>Slide 5</vt:lpstr>
      <vt:lpstr>Slide 6</vt:lpstr>
      <vt:lpstr>Slide 7</vt:lpstr>
      <vt:lpstr>Slide 8</vt:lpstr>
      <vt:lpstr>Slide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profesor</dc:creator>
  <cp:lastModifiedBy>Andjelic</cp:lastModifiedBy>
  <cp:revision>10</cp:revision>
  <dcterms:created xsi:type="dcterms:W3CDTF">2014-10-21T08:36:08Z</dcterms:created>
  <dcterms:modified xsi:type="dcterms:W3CDTF">2014-10-21T18:22:38Z</dcterms:modified>
</cp:coreProperties>
</file>